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56" r:id="rId2"/>
    <p:sldId id="257" r:id="rId3"/>
    <p:sldId id="262" r:id="rId4"/>
    <p:sldId id="258" r:id="rId5"/>
    <p:sldId id="267" r:id="rId6"/>
    <p:sldId id="259" r:id="rId7"/>
    <p:sldId id="261" r:id="rId8"/>
    <p:sldId id="260" r:id="rId9"/>
    <p:sldId id="263" r:id="rId10"/>
    <p:sldId id="264" r:id="rId11"/>
    <p:sldId id="265" r:id="rId12"/>
    <p:sldId id="266" r:id="rId1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4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16" autoAdjust="0"/>
    <p:restoredTop sz="94660"/>
  </p:normalViewPr>
  <p:slideViewPr>
    <p:cSldViewPr snapToGrid="0">
      <p:cViewPr varScale="1">
        <p:scale>
          <a:sx n="43" d="100"/>
          <a:sy n="43" d="100"/>
        </p:scale>
        <p:origin x="54" y="84"/>
      </p:cViewPr>
      <p:guideLst/>
    </p:cSldViewPr>
  </p:slideViewPr>
  <p:notesTextViewPr>
    <p:cViewPr>
      <p:scale>
        <a:sx n="3" d="2"/>
        <a:sy n="3" d="2"/>
      </p:scale>
      <p:origin x="0" y="0"/>
    </p:cViewPr>
  </p:notesTextViewPr>
  <p:notesViewPr>
    <p:cSldViewPr snapToGrid="0">
      <p:cViewPr varScale="1">
        <p:scale>
          <a:sx n="54" d="100"/>
          <a:sy n="54" d="100"/>
        </p:scale>
        <p:origin x="1656"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B2D2182D-39E2-4675-936A-E7C44A0736CF}" type="datetimeFigureOut">
              <a:rPr lang="en-US" smtClean="0"/>
              <a:t>9/21/2023</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CF01C63B-1867-45E4-AE54-61661DBDB732}" type="slidenum">
              <a:rPr lang="en-US" smtClean="0"/>
              <a:t>‹#›</a:t>
            </a:fld>
            <a:endParaRPr lang="en-US"/>
          </a:p>
        </p:txBody>
      </p:sp>
    </p:spTree>
    <p:extLst>
      <p:ext uri="{BB962C8B-B14F-4D97-AF65-F5344CB8AC3E}">
        <p14:creationId xmlns:p14="http://schemas.microsoft.com/office/powerpoint/2010/main" val="39944255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84A4A482-54B1-F24D-8F26-1AE5216A2868}" type="datetimeFigureOut">
              <a:rPr lang="en-US" smtClean="0"/>
              <a:t>9/21/2023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7207C4B4-C463-B34B-AC4F-48666BD2B401}" type="slidenum">
              <a:rPr lang="en-US" smtClean="0"/>
              <a:t>‹#›</a:t>
            </a:fld>
            <a:endParaRPr lang="en-US"/>
          </a:p>
        </p:txBody>
      </p:sp>
    </p:spTree>
    <p:extLst>
      <p:ext uri="{BB962C8B-B14F-4D97-AF65-F5344CB8AC3E}">
        <p14:creationId xmlns:p14="http://schemas.microsoft.com/office/powerpoint/2010/main" val="2241889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7755" y="1016784"/>
            <a:ext cx="2492332" cy="734005"/>
          </a:xfrm>
          <a:prstGeom prst="rect">
            <a:avLst/>
          </a:prstGeom>
        </p:spPr>
      </p:pic>
      <p:sp>
        <p:nvSpPr>
          <p:cNvPr id="10" name="Title 9"/>
          <p:cNvSpPr>
            <a:spLocks noGrp="1"/>
          </p:cNvSpPr>
          <p:nvPr>
            <p:ph type="title" hasCustomPrompt="1"/>
          </p:nvPr>
        </p:nvSpPr>
        <p:spPr>
          <a:xfrm>
            <a:off x="600687" y="2860680"/>
            <a:ext cx="10515600" cy="1012073"/>
          </a:xfrm>
          <a:prstGeom prst="rect">
            <a:avLst/>
          </a:prstGeom>
        </p:spPr>
        <p:txBody>
          <a:bodyPr>
            <a:normAutofit/>
          </a:bodyPr>
          <a:lstStyle>
            <a:lvl1pPr>
              <a:defRPr sz="6000"/>
            </a:lvl1pPr>
          </a:lstStyle>
          <a:p>
            <a:r>
              <a:rPr lang="en-US" dirty="0"/>
              <a:t>Title (Tw Cen MT 60pt)</a:t>
            </a:r>
          </a:p>
        </p:txBody>
      </p:sp>
      <p:sp>
        <p:nvSpPr>
          <p:cNvPr id="12" name="Text Placeholder 11"/>
          <p:cNvSpPr>
            <a:spLocks noGrp="1"/>
          </p:cNvSpPr>
          <p:nvPr>
            <p:ph type="body" sz="quarter" idx="10" hasCustomPrompt="1"/>
          </p:nvPr>
        </p:nvSpPr>
        <p:spPr>
          <a:xfrm>
            <a:off x="600075" y="4155323"/>
            <a:ext cx="10515600" cy="1219200"/>
          </a:xfrm>
          <a:prstGeom prst="rect">
            <a:avLst/>
          </a:prstGeom>
        </p:spPr>
        <p:txBody>
          <a:bodyPr>
            <a:normAutofit/>
          </a:bodyPr>
          <a:lstStyle>
            <a:lvl1pPr marL="0" indent="0">
              <a:buNone/>
              <a:defRPr sz="3600"/>
            </a:lvl1pPr>
          </a:lstStyle>
          <a:p>
            <a:pPr lvl="0"/>
            <a:r>
              <a:rPr lang="en-US" dirty="0"/>
              <a:t>Presenter (Cambria 36pt)</a:t>
            </a:r>
          </a:p>
        </p:txBody>
      </p:sp>
    </p:spTree>
    <p:extLst>
      <p:ext uri="{BB962C8B-B14F-4D97-AF65-F5344CB8AC3E}">
        <p14:creationId xmlns:p14="http://schemas.microsoft.com/office/powerpoint/2010/main" val="1129757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referred Content Slide - Two Line Title">
    <p:bg>
      <p:bgPr>
        <a:solidFill>
          <a:schemeClr val="bg1"/>
        </a:solidFill>
        <a:effectLst/>
      </p:bgPr>
    </p:bg>
    <p:spTree>
      <p:nvGrpSpPr>
        <p:cNvPr id="1" name=""/>
        <p:cNvGrpSpPr/>
        <p:nvPr/>
      </p:nvGrpSpPr>
      <p:grpSpPr>
        <a:xfrm>
          <a:off x="0" y="0"/>
          <a:ext cx="0" cy="0"/>
          <a:chOff x="0" y="0"/>
          <a:chExt cx="0" cy="0"/>
        </a:xfrm>
      </p:grpSpPr>
      <p:sp>
        <p:nvSpPr>
          <p:cNvPr id="10" name="Text Placeholder 2"/>
          <p:cNvSpPr>
            <a:spLocks noGrp="1"/>
          </p:cNvSpPr>
          <p:nvPr>
            <p:ph type="body" sz="quarter" idx="10" hasCustomPrompt="1"/>
          </p:nvPr>
        </p:nvSpPr>
        <p:spPr>
          <a:xfrm>
            <a:off x="630936" y="1572768"/>
            <a:ext cx="10872216" cy="4203192"/>
          </a:xfrm>
          <a:prstGeom prst="rect">
            <a:avLst/>
          </a:prstGeom>
        </p:spPr>
        <p:txBody>
          <a:bodyPr>
            <a:normAutofit/>
          </a:bodyPr>
          <a:lstStyle>
            <a:lvl1pPr>
              <a:defRPr sz="2400" baseline="0"/>
            </a:lvl1pPr>
            <a:lvl2pPr>
              <a:defRPr lang="en-US" sz="2400" b="0" kern="1200" baseline="0" dirty="0" smtClean="0">
                <a:solidFill>
                  <a:schemeClr val="accent2"/>
                </a:solidFill>
                <a:latin typeface="+mn-lt"/>
                <a:ea typeface="+mn-ea"/>
                <a:cs typeface="+mn-cs"/>
              </a:defRPr>
            </a:lvl2pPr>
            <a:lvl3pPr>
              <a:defRPr sz="2400"/>
            </a:lvl3pPr>
            <a:lvl4pPr>
              <a:defRPr sz="2000"/>
            </a:lvl4pPr>
            <a:lvl5pPr>
              <a:defRPr sz="2000" baseline="0"/>
            </a:lvl5pPr>
          </a:lstStyle>
          <a:p>
            <a:pPr lvl="0"/>
            <a:r>
              <a:rPr lang="en-US" dirty="0"/>
              <a:t>Bulleted List (Cambria 24pt)</a:t>
            </a:r>
          </a:p>
          <a:p>
            <a:pPr lvl="1"/>
            <a:r>
              <a:rPr lang="en-US" dirty="0"/>
              <a:t>Second level (Cambria 24pt)</a:t>
            </a:r>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16" y="5740940"/>
            <a:ext cx="11360075" cy="768344"/>
          </a:xfrm>
          <a:prstGeom prst="rect">
            <a:avLst/>
          </a:prstGeom>
        </p:spPr>
      </p:pic>
      <p:sp>
        <p:nvSpPr>
          <p:cNvPr id="5" name="Title Placeholder 1"/>
          <p:cNvSpPr>
            <a:spLocks noGrp="1"/>
          </p:cNvSpPr>
          <p:nvPr>
            <p:ph type="title" hasCustomPrompt="1"/>
          </p:nvPr>
        </p:nvSpPr>
        <p:spPr>
          <a:xfrm>
            <a:off x="630936" y="333325"/>
            <a:ext cx="10872216" cy="1019987"/>
          </a:xfrm>
          <a:prstGeom prst="rect">
            <a:avLst/>
          </a:prstGeom>
        </p:spPr>
        <p:txBody>
          <a:bodyPr vert="horz" lIns="91440" tIns="45720" rIns="91440" bIns="45720" rtlCol="0" anchor="ctr">
            <a:noAutofit/>
          </a:bodyPr>
          <a:lstStyle>
            <a:lvl1pPr>
              <a:defRPr sz="3600" baseline="0">
                <a:solidFill>
                  <a:schemeClr val="tx1"/>
                </a:solidFill>
              </a:defRPr>
            </a:lvl1pPr>
          </a:lstStyle>
          <a:p>
            <a:r>
              <a:rPr lang="en-US" dirty="0"/>
              <a:t>Headlines should be your storyline.</a:t>
            </a:r>
            <a:br>
              <a:rPr lang="en-US" dirty="0"/>
            </a:br>
            <a:r>
              <a:rPr lang="en-US" dirty="0"/>
              <a:t>Two Line Title Here (TW Cen MT 36pt)</a:t>
            </a:r>
          </a:p>
        </p:txBody>
      </p:sp>
      <p:sp>
        <p:nvSpPr>
          <p:cNvPr id="3" name="Slide Number Placeholder 2">
            <a:extLst>
              <a:ext uri="{FF2B5EF4-FFF2-40B4-BE49-F238E27FC236}">
                <a16:creationId xmlns:a16="http://schemas.microsoft.com/office/drawing/2014/main" id="{D8D6D222-163B-F940-ADE5-E6A2AD333D22}"/>
              </a:ext>
            </a:extLst>
          </p:cNvPr>
          <p:cNvSpPr>
            <a:spLocks noGrp="1"/>
          </p:cNvSpPr>
          <p:nvPr>
            <p:ph type="sldNum" sz="quarter" idx="11"/>
          </p:nvPr>
        </p:nvSpPr>
        <p:spPr/>
        <p:txBody>
          <a:bodyPr/>
          <a:lstStyle/>
          <a:p>
            <a:fld id="{D81FF95F-C41E-4A8C-BF0D-8864AFC7802F}" type="slidenum">
              <a:rPr lang="en-US" smtClean="0"/>
              <a:pPr/>
              <a:t>‹#›</a:t>
            </a:fld>
            <a:endParaRPr lang="en-US" dirty="0"/>
          </a:p>
        </p:txBody>
      </p:sp>
    </p:spTree>
    <p:extLst>
      <p:ext uri="{BB962C8B-B14F-4D97-AF65-F5344CB8AC3E}">
        <p14:creationId xmlns:p14="http://schemas.microsoft.com/office/powerpoint/2010/main" val="34678797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eferred Content Slide - One Line Title">
    <p:bg>
      <p:bgPr>
        <a:solidFill>
          <a:schemeClr val="bg1"/>
        </a:solidFill>
        <a:effectLst/>
      </p:bgPr>
    </p:bg>
    <p:spTree>
      <p:nvGrpSpPr>
        <p:cNvPr id="1" name=""/>
        <p:cNvGrpSpPr/>
        <p:nvPr/>
      </p:nvGrpSpPr>
      <p:grpSpPr>
        <a:xfrm>
          <a:off x="0" y="0"/>
          <a:ext cx="0" cy="0"/>
          <a:chOff x="0" y="0"/>
          <a:chExt cx="0" cy="0"/>
        </a:xfrm>
      </p:grpSpPr>
      <p:sp>
        <p:nvSpPr>
          <p:cNvPr id="10" name="Text Placeholder 2"/>
          <p:cNvSpPr>
            <a:spLocks noGrp="1"/>
          </p:cNvSpPr>
          <p:nvPr>
            <p:ph type="body" sz="quarter" idx="10" hasCustomPrompt="1"/>
          </p:nvPr>
        </p:nvSpPr>
        <p:spPr>
          <a:xfrm>
            <a:off x="630936" y="1390666"/>
            <a:ext cx="10872216" cy="4203192"/>
          </a:xfrm>
          <a:prstGeom prst="rect">
            <a:avLst/>
          </a:prstGeom>
        </p:spPr>
        <p:txBody>
          <a:bodyPr>
            <a:normAutofit/>
          </a:bodyPr>
          <a:lstStyle>
            <a:lvl1pPr>
              <a:defRPr sz="2400" baseline="0"/>
            </a:lvl1pPr>
            <a:lvl2pPr>
              <a:defRPr lang="en-US" sz="2400" b="0" kern="1200" baseline="0" dirty="0" smtClean="0">
                <a:solidFill>
                  <a:schemeClr val="accent2"/>
                </a:solidFill>
                <a:latin typeface="+mn-lt"/>
                <a:ea typeface="+mn-ea"/>
                <a:cs typeface="+mn-cs"/>
              </a:defRPr>
            </a:lvl2pPr>
            <a:lvl3pPr>
              <a:defRPr sz="2400"/>
            </a:lvl3pPr>
            <a:lvl4pPr>
              <a:defRPr sz="2000"/>
            </a:lvl4pPr>
            <a:lvl5pPr>
              <a:defRPr sz="2000" baseline="0"/>
            </a:lvl5pPr>
          </a:lstStyle>
          <a:p>
            <a:pPr lvl="0"/>
            <a:r>
              <a:rPr lang="en-US" dirty="0"/>
              <a:t>Bulleted List (Cambria 24pt)</a:t>
            </a:r>
          </a:p>
          <a:p>
            <a:pPr lvl="1"/>
            <a:r>
              <a:rPr lang="en-US" dirty="0"/>
              <a:t>Second level (Cambria 24pt)</a:t>
            </a:r>
          </a:p>
        </p:txBody>
      </p:sp>
      <p:sp>
        <p:nvSpPr>
          <p:cNvPr id="5" name="Title Placeholder 1"/>
          <p:cNvSpPr>
            <a:spLocks noGrp="1"/>
          </p:cNvSpPr>
          <p:nvPr>
            <p:ph type="title" hasCustomPrompt="1"/>
          </p:nvPr>
        </p:nvSpPr>
        <p:spPr>
          <a:xfrm>
            <a:off x="630936" y="333325"/>
            <a:ext cx="10872216" cy="837107"/>
          </a:xfrm>
          <a:prstGeom prst="rect">
            <a:avLst/>
          </a:prstGeom>
        </p:spPr>
        <p:txBody>
          <a:bodyPr vert="horz" lIns="91440" tIns="45720" rIns="91440" bIns="45720" rtlCol="0" anchor="ctr">
            <a:normAutofit/>
          </a:bodyPr>
          <a:lstStyle>
            <a:lvl1pPr>
              <a:defRPr sz="3600" baseline="0">
                <a:solidFill>
                  <a:schemeClr val="tx1"/>
                </a:solidFill>
              </a:defRPr>
            </a:lvl1pPr>
          </a:lstStyle>
          <a:p>
            <a:r>
              <a:rPr lang="en-US" dirty="0"/>
              <a:t>Headlines should be your storyline. (TW Cen MT 36pt)</a:t>
            </a:r>
          </a:p>
        </p:txBody>
      </p:sp>
      <p:sp>
        <p:nvSpPr>
          <p:cNvPr id="2" name="Slide Number Placeholder 1">
            <a:extLst>
              <a:ext uri="{FF2B5EF4-FFF2-40B4-BE49-F238E27FC236}">
                <a16:creationId xmlns:a16="http://schemas.microsoft.com/office/drawing/2014/main" id="{0CD7AA8C-0D8A-364F-B056-590AC934FC69}"/>
              </a:ext>
            </a:extLst>
          </p:cNvPr>
          <p:cNvSpPr>
            <a:spLocks noGrp="1"/>
          </p:cNvSpPr>
          <p:nvPr>
            <p:ph type="sldNum" sz="quarter" idx="11"/>
          </p:nvPr>
        </p:nvSpPr>
        <p:spPr/>
        <p:txBody>
          <a:bodyPr/>
          <a:lstStyle/>
          <a:p>
            <a:fld id="{D81FF95F-C41E-4A8C-BF0D-8864AFC7802F}" type="slidenum">
              <a:rPr lang="en-US" smtClean="0"/>
              <a:pPr/>
              <a:t>‹#›</a:t>
            </a:fld>
            <a:endParaRPr lang="en-US" dirty="0"/>
          </a:p>
        </p:txBody>
      </p:sp>
      <p:pic>
        <p:nvPicPr>
          <p:cNvPr id="6" name="Picture 5">
            <a:extLst>
              <a:ext uri="{FF2B5EF4-FFF2-40B4-BE49-F238E27FC236}">
                <a16:creationId xmlns:a16="http://schemas.microsoft.com/office/drawing/2014/main" id="{4D05CF0C-1E3D-A14E-9887-B823ACD97CD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16" y="5740940"/>
            <a:ext cx="11360075" cy="768344"/>
          </a:xfrm>
          <a:prstGeom prst="rect">
            <a:avLst/>
          </a:prstGeom>
        </p:spPr>
      </p:pic>
    </p:spTree>
    <p:extLst>
      <p:ext uri="{BB962C8B-B14F-4D97-AF65-F5344CB8AC3E}">
        <p14:creationId xmlns:p14="http://schemas.microsoft.com/office/powerpoint/2010/main" val="364678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and Picture Slide - Two Line Title">
    <p:bg>
      <p:bgPr>
        <a:solidFill>
          <a:schemeClr val="bg1"/>
        </a:solidFill>
        <a:effectLst/>
      </p:bgPr>
    </p:bg>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630936" y="1558333"/>
            <a:ext cx="5459460" cy="3891491"/>
          </a:xfrm>
          <a:prstGeom prst="rect">
            <a:avLst/>
          </a:prstGeom>
        </p:spPr>
        <p:txBody>
          <a:bodyPr>
            <a:normAutofit/>
          </a:bodyPr>
          <a:lstStyle>
            <a:lvl1pPr>
              <a:defRPr sz="2400"/>
            </a:lvl1pPr>
            <a:lvl2pPr>
              <a:defRPr sz="2400"/>
            </a:lvl2pPr>
            <a:lvl3pPr>
              <a:defRPr sz="2400"/>
            </a:lvl3pPr>
            <a:lvl4pPr>
              <a:defRPr sz="2000"/>
            </a:lvl4pPr>
            <a:lvl5pPr>
              <a:defRPr sz="2000"/>
            </a:lvl5pPr>
          </a:lstStyle>
          <a:p>
            <a:pPr lvl="0"/>
            <a:r>
              <a:rPr lang="en-US" dirty="0"/>
              <a:t>Bulleted List (Cambria 24pt)</a:t>
            </a:r>
          </a:p>
          <a:p>
            <a:pPr lvl="1"/>
            <a:r>
              <a:rPr lang="en-US" dirty="0"/>
              <a:t>Second level (Cambria 24pt)</a:t>
            </a:r>
          </a:p>
        </p:txBody>
      </p:sp>
      <p:sp>
        <p:nvSpPr>
          <p:cNvPr id="8" name="Picture Placeholder 5"/>
          <p:cNvSpPr>
            <a:spLocks noGrp="1"/>
          </p:cNvSpPr>
          <p:nvPr>
            <p:ph type="pic" sz="quarter" idx="11"/>
          </p:nvPr>
        </p:nvSpPr>
        <p:spPr>
          <a:xfrm>
            <a:off x="6327648" y="1558333"/>
            <a:ext cx="5140451" cy="3891492"/>
          </a:xfrm>
          <a:prstGeom prst="rect">
            <a:avLst/>
          </a:prstGeom>
        </p:spPr>
        <p:txBody>
          <a:bodyPr/>
          <a:lstStyle/>
          <a:p>
            <a:endParaRPr lang="en-US" dirty="0"/>
          </a:p>
        </p:txBody>
      </p:sp>
      <p:sp>
        <p:nvSpPr>
          <p:cNvPr id="6" name="Title Placeholder 1"/>
          <p:cNvSpPr>
            <a:spLocks noGrp="1"/>
          </p:cNvSpPr>
          <p:nvPr>
            <p:ph type="title" hasCustomPrompt="1"/>
          </p:nvPr>
        </p:nvSpPr>
        <p:spPr>
          <a:xfrm>
            <a:off x="630936" y="333325"/>
            <a:ext cx="10872216" cy="1019987"/>
          </a:xfrm>
          <a:prstGeom prst="rect">
            <a:avLst/>
          </a:prstGeom>
        </p:spPr>
        <p:txBody>
          <a:bodyPr vert="horz" lIns="91440" tIns="45720" rIns="91440" bIns="45720" rtlCol="0" anchor="ctr">
            <a:noAutofit/>
          </a:bodyPr>
          <a:lstStyle>
            <a:lvl1pPr>
              <a:defRPr sz="3600" baseline="0">
                <a:solidFill>
                  <a:schemeClr val="tx1"/>
                </a:solidFill>
              </a:defRPr>
            </a:lvl1pPr>
          </a:lstStyle>
          <a:p>
            <a:r>
              <a:rPr lang="en-US" dirty="0"/>
              <a:t>Headlines should be your storyline.</a:t>
            </a:r>
            <a:br>
              <a:rPr lang="en-US" dirty="0"/>
            </a:br>
            <a:r>
              <a:rPr lang="en-US" dirty="0"/>
              <a:t>Two Line Title Here (TW Cen MT 36pt)</a:t>
            </a:r>
          </a:p>
        </p:txBody>
      </p:sp>
      <p:sp>
        <p:nvSpPr>
          <p:cNvPr id="2" name="Slide Number Placeholder 1">
            <a:extLst>
              <a:ext uri="{FF2B5EF4-FFF2-40B4-BE49-F238E27FC236}">
                <a16:creationId xmlns:a16="http://schemas.microsoft.com/office/drawing/2014/main" id="{D1D0243E-D30B-A94C-AD07-BDC397A83A1D}"/>
              </a:ext>
            </a:extLst>
          </p:cNvPr>
          <p:cNvSpPr>
            <a:spLocks noGrp="1"/>
          </p:cNvSpPr>
          <p:nvPr>
            <p:ph type="sldNum" sz="quarter" idx="12"/>
          </p:nvPr>
        </p:nvSpPr>
        <p:spPr/>
        <p:txBody>
          <a:bodyPr/>
          <a:lstStyle/>
          <a:p>
            <a:fld id="{D81FF95F-C41E-4A8C-BF0D-8864AFC7802F}" type="slidenum">
              <a:rPr lang="en-US" smtClean="0"/>
              <a:pPr/>
              <a:t>‹#›</a:t>
            </a:fld>
            <a:endParaRPr lang="en-US" dirty="0"/>
          </a:p>
        </p:txBody>
      </p:sp>
      <p:pic>
        <p:nvPicPr>
          <p:cNvPr id="10" name="Picture 9">
            <a:extLst>
              <a:ext uri="{FF2B5EF4-FFF2-40B4-BE49-F238E27FC236}">
                <a16:creationId xmlns:a16="http://schemas.microsoft.com/office/drawing/2014/main" id="{8E57F569-E9EF-5840-8F47-E6562CF4D6B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16" y="5740940"/>
            <a:ext cx="11360075" cy="768344"/>
          </a:xfrm>
          <a:prstGeom prst="rect">
            <a:avLst/>
          </a:prstGeom>
        </p:spPr>
      </p:pic>
    </p:spTree>
    <p:extLst>
      <p:ext uri="{BB962C8B-B14F-4D97-AF65-F5344CB8AC3E}">
        <p14:creationId xmlns:p14="http://schemas.microsoft.com/office/powerpoint/2010/main" val="34906769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Picture Slide - One Line Title">
    <p:bg>
      <p:bgPr>
        <a:solidFill>
          <a:schemeClr val="bg1"/>
        </a:solidFill>
        <a:effectLst/>
      </p:bgPr>
    </p:bg>
    <p:spTree>
      <p:nvGrpSpPr>
        <p:cNvPr id="1" name=""/>
        <p:cNvGrpSpPr/>
        <p:nvPr/>
      </p:nvGrpSpPr>
      <p:grpSpPr>
        <a:xfrm>
          <a:off x="0" y="0"/>
          <a:ext cx="0" cy="0"/>
          <a:chOff x="0" y="0"/>
          <a:chExt cx="0" cy="0"/>
        </a:xfrm>
      </p:grpSpPr>
      <p:sp>
        <p:nvSpPr>
          <p:cNvPr id="7" name="Text Placeholder 2"/>
          <p:cNvSpPr>
            <a:spLocks noGrp="1"/>
          </p:cNvSpPr>
          <p:nvPr>
            <p:ph type="body" sz="quarter" idx="10" hasCustomPrompt="1"/>
          </p:nvPr>
        </p:nvSpPr>
        <p:spPr>
          <a:xfrm>
            <a:off x="630936" y="1430317"/>
            <a:ext cx="5459460" cy="4076700"/>
          </a:xfrm>
          <a:prstGeom prst="rect">
            <a:avLst/>
          </a:prstGeom>
        </p:spPr>
        <p:txBody>
          <a:bodyPr>
            <a:normAutofit/>
          </a:bodyPr>
          <a:lstStyle>
            <a:lvl1pPr>
              <a:defRPr sz="2400"/>
            </a:lvl1pPr>
            <a:lvl2pPr>
              <a:defRPr sz="2400"/>
            </a:lvl2pPr>
            <a:lvl3pPr>
              <a:defRPr sz="2400"/>
            </a:lvl3pPr>
            <a:lvl4pPr>
              <a:defRPr sz="2000"/>
            </a:lvl4pPr>
            <a:lvl5pPr>
              <a:defRPr sz="2000"/>
            </a:lvl5pPr>
          </a:lstStyle>
          <a:p>
            <a:pPr lvl="0"/>
            <a:r>
              <a:rPr lang="en-US" dirty="0"/>
              <a:t>Bulleted List (Cambria 24pt)</a:t>
            </a:r>
          </a:p>
          <a:p>
            <a:pPr lvl="1"/>
            <a:r>
              <a:rPr lang="en-US" dirty="0"/>
              <a:t>Second level (Cambria 24pt)</a:t>
            </a:r>
          </a:p>
        </p:txBody>
      </p:sp>
      <p:sp>
        <p:nvSpPr>
          <p:cNvPr id="8" name="Picture Placeholder 5"/>
          <p:cNvSpPr>
            <a:spLocks noGrp="1"/>
          </p:cNvSpPr>
          <p:nvPr>
            <p:ph type="pic" sz="quarter" idx="11"/>
          </p:nvPr>
        </p:nvSpPr>
        <p:spPr>
          <a:xfrm>
            <a:off x="6327648" y="1430316"/>
            <a:ext cx="5140451" cy="4076701"/>
          </a:xfrm>
          <a:prstGeom prst="rect">
            <a:avLst/>
          </a:prstGeom>
        </p:spPr>
        <p:txBody>
          <a:bodyPr/>
          <a:lstStyle/>
          <a:p>
            <a:endParaRPr lang="en-US" dirty="0"/>
          </a:p>
        </p:txBody>
      </p:sp>
      <p:sp>
        <p:nvSpPr>
          <p:cNvPr id="10" name="Title Placeholder 1"/>
          <p:cNvSpPr>
            <a:spLocks noGrp="1"/>
          </p:cNvSpPr>
          <p:nvPr>
            <p:ph type="title" hasCustomPrompt="1"/>
          </p:nvPr>
        </p:nvSpPr>
        <p:spPr>
          <a:xfrm>
            <a:off x="630936" y="333325"/>
            <a:ext cx="10872216" cy="837107"/>
          </a:xfrm>
          <a:prstGeom prst="rect">
            <a:avLst/>
          </a:prstGeom>
        </p:spPr>
        <p:txBody>
          <a:bodyPr vert="horz" lIns="91440" tIns="45720" rIns="91440" bIns="45720" rtlCol="0" anchor="ctr">
            <a:normAutofit/>
          </a:bodyPr>
          <a:lstStyle>
            <a:lvl1pPr>
              <a:defRPr sz="3600" baseline="0">
                <a:solidFill>
                  <a:schemeClr val="tx1"/>
                </a:solidFill>
              </a:defRPr>
            </a:lvl1pPr>
          </a:lstStyle>
          <a:p>
            <a:r>
              <a:rPr lang="en-US" dirty="0"/>
              <a:t>Headlines should be your storyline. (TW Cen MT 36pt)</a:t>
            </a:r>
          </a:p>
        </p:txBody>
      </p:sp>
      <p:sp>
        <p:nvSpPr>
          <p:cNvPr id="2" name="Slide Number Placeholder 1">
            <a:extLst>
              <a:ext uri="{FF2B5EF4-FFF2-40B4-BE49-F238E27FC236}">
                <a16:creationId xmlns:a16="http://schemas.microsoft.com/office/drawing/2014/main" id="{93366926-49AD-DD44-9F28-9FEF1604B950}"/>
              </a:ext>
            </a:extLst>
          </p:cNvPr>
          <p:cNvSpPr>
            <a:spLocks noGrp="1"/>
          </p:cNvSpPr>
          <p:nvPr>
            <p:ph type="sldNum" sz="quarter" idx="12"/>
          </p:nvPr>
        </p:nvSpPr>
        <p:spPr/>
        <p:txBody>
          <a:bodyPr/>
          <a:lstStyle/>
          <a:p>
            <a:fld id="{D81FF95F-C41E-4A8C-BF0D-8864AFC7802F}" type="slidenum">
              <a:rPr lang="en-US" smtClean="0"/>
              <a:pPr/>
              <a:t>‹#›</a:t>
            </a:fld>
            <a:endParaRPr lang="en-US" dirty="0"/>
          </a:p>
        </p:txBody>
      </p:sp>
      <p:pic>
        <p:nvPicPr>
          <p:cNvPr id="11" name="Picture 10">
            <a:extLst>
              <a:ext uri="{FF2B5EF4-FFF2-40B4-BE49-F238E27FC236}">
                <a16:creationId xmlns:a16="http://schemas.microsoft.com/office/drawing/2014/main" id="{6DDA9D47-6162-4D42-A57D-0057A0E347C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69016" y="5740940"/>
            <a:ext cx="11360075" cy="768344"/>
          </a:xfrm>
          <a:prstGeom prst="rect">
            <a:avLst/>
          </a:prstGeom>
        </p:spPr>
      </p:pic>
    </p:spTree>
    <p:extLst>
      <p:ext uri="{BB962C8B-B14F-4D97-AF65-F5344CB8AC3E}">
        <p14:creationId xmlns:p14="http://schemas.microsoft.com/office/powerpoint/2010/main" val="10560084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325A3E92-EB74-0D4E-B132-9844A534B326}"/>
              </a:ext>
            </a:extLst>
          </p:cNvPr>
          <p:cNvSpPr>
            <a:spLocks noGrp="1"/>
          </p:cNvSpPr>
          <p:nvPr>
            <p:ph type="sldNum" sz="quarter" idx="4"/>
          </p:nvPr>
        </p:nvSpPr>
        <p:spPr>
          <a:xfrm>
            <a:off x="137320" y="6296717"/>
            <a:ext cx="389164" cy="365125"/>
          </a:xfrm>
          <a:prstGeom prst="rect">
            <a:avLst/>
          </a:prstGeom>
        </p:spPr>
        <p:txBody>
          <a:bodyPr vert="horz" lIns="91440" tIns="45720" rIns="91440" bIns="45720" rtlCol="0" anchor="ctr"/>
          <a:lstStyle>
            <a:lvl1pPr algn="r">
              <a:defRPr sz="1200">
                <a:solidFill>
                  <a:schemeClr val="accent2"/>
                </a:solidFill>
                <a:latin typeface="+mj-lt"/>
              </a:defRPr>
            </a:lvl1pPr>
          </a:lstStyle>
          <a:p>
            <a:fld id="{D81FF95F-C41E-4A8C-BF0D-8864AFC7802F}" type="slidenum">
              <a:rPr lang="en-US" smtClean="0"/>
              <a:pPr/>
              <a:t>‹#›</a:t>
            </a:fld>
            <a:endParaRPr lang="en-US" dirty="0"/>
          </a:p>
        </p:txBody>
      </p:sp>
    </p:spTree>
    <p:extLst>
      <p:ext uri="{BB962C8B-B14F-4D97-AF65-F5344CB8AC3E}">
        <p14:creationId xmlns:p14="http://schemas.microsoft.com/office/powerpoint/2010/main" val="2648171144"/>
      </p:ext>
    </p:extLst>
  </p:cSld>
  <p:clrMap bg1="lt1" tx1="dk1" bg2="lt2" tx2="dk2" accent1="accent1" accent2="accent2" accent3="accent3" accent4="accent4" accent5="accent5" accent6="accent6" hlink="hlink" folHlink="folHlink"/>
  <p:sldLayoutIdLst>
    <p:sldLayoutId id="2147483657" r:id="rId1"/>
    <p:sldLayoutId id="2147483651" r:id="rId2"/>
    <p:sldLayoutId id="2147483662" r:id="rId3"/>
    <p:sldLayoutId id="2147483661" r:id="rId4"/>
    <p:sldLayoutId id="2147483663" r:id="rId5"/>
  </p:sldLayoutIdLst>
  <p:hf hdr="0" ftr="0" dt="0"/>
  <p:txStyles>
    <p:titleStyle>
      <a:lvl1pPr algn="l" defTabSz="914354" rtl="0" eaLnBrk="1" latinLnBrk="0" hangingPunct="1">
        <a:lnSpc>
          <a:spcPct val="90000"/>
        </a:lnSpc>
        <a:spcBef>
          <a:spcPct val="0"/>
        </a:spcBef>
        <a:buNone/>
        <a:defRPr sz="4400" b="1" kern="1200" baseline="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b="0" kern="1200">
          <a:solidFill>
            <a:schemeClr val="accent2"/>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baseline="0">
          <a:solidFill>
            <a:schemeClr val="accent2"/>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accent2"/>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accent2"/>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accent2"/>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88E0B-7C98-9F4D-AF73-37F5C66BA180}"/>
              </a:ext>
            </a:extLst>
          </p:cNvPr>
          <p:cNvSpPr>
            <a:spLocks noGrp="1"/>
          </p:cNvSpPr>
          <p:nvPr>
            <p:ph type="title"/>
          </p:nvPr>
        </p:nvSpPr>
        <p:spPr/>
        <p:txBody>
          <a:bodyPr>
            <a:normAutofit fontScale="90000"/>
          </a:bodyPr>
          <a:lstStyle/>
          <a:p>
            <a:r>
              <a:rPr lang="en-US" dirty="0"/>
              <a:t>Building On-Farm Resiliency to Flood and Drought</a:t>
            </a:r>
          </a:p>
        </p:txBody>
      </p:sp>
      <p:sp>
        <p:nvSpPr>
          <p:cNvPr id="3" name="Text Placeholder 2">
            <a:extLst>
              <a:ext uri="{FF2B5EF4-FFF2-40B4-BE49-F238E27FC236}">
                <a16:creationId xmlns:a16="http://schemas.microsoft.com/office/drawing/2014/main" id="{477FE89D-2F22-8A48-B894-06325420B2A9}"/>
              </a:ext>
            </a:extLst>
          </p:cNvPr>
          <p:cNvSpPr>
            <a:spLocks noGrp="1"/>
          </p:cNvSpPr>
          <p:nvPr>
            <p:ph type="body" sz="quarter" idx="10"/>
          </p:nvPr>
        </p:nvSpPr>
        <p:spPr>
          <a:xfrm>
            <a:off x="600075" y="5007581"/>
            <a:ext cx="10515600" cy="1219200"/>
          </a:xfrm>
        </p:spPr>
        <p:txBody>
          <a:bodyPr/>
          <a:lstStyle/>
          <a:p>
            <a:r>
              <a:rPr lang="en-US" dirty="0"/>
              <a:t>Jake Wilson</a:t>
            </a:r>
          </a:p>
          <a:p>
            <a:r>
              <a:rPr lang="en-US" dirty="0"/>
              <a:t>Missouri DNR Soil and Water Conservation Program</a:t>
            </a:r>
          </a:p>
        </p:txBody>
      </p:sp>
    </p:spTree>
    <p:extLst>
      <p:ext uri="{BB962C8B-B14F-4D97-AF65-F5344CB8AC3E}">
        <p14:creationId xmlns:p14="http://schemas.microsoft.com/office/powerpoint/2010/main" val="4188104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Budget proposal submitted that would establish an agricultural disaster assistance program:</a:t>
            </a:r>
          </a:p>
          <a:p>
            <a:pPr lvl="1"/>
            <a:r>
              <a:rPr lang="en-US" dirty="0"/>
              <a:t>Not funded through the parks, soils, and water sales tax, but administered by the SWCP using existing systems</a:t>
            </a:r>
          </a:p>
          <a:p>
            <a:pPr lvl="2"/>
            <a:r>
              <a:rPr lang="en-US" dirty="0"/>
              <a:t>Expanded Pond Clean-out</a:t>
            </a:r>
          </a:p>
          <a:p>
            <a:pPr lvl="2"/>
            <a:r>
              <a:rPr lang="en-US" dirty="0" err="1"/>
              <a:t>Seedings</a:t>
            </a:r>
            <a:r>
              <a:rPr lang="en-US" dirty="0"/>
              <a:t> </a:t>
            </a:r>
          </a:p>
          <a:p>
            <a:pPr marL="457177" lvl="1" indent="0">
              <a:buNone/>
            </a:pPr>
            <a:endParaRPr lang="en-US" dirty="0"/>
          </a:p>
        </p:txBody>
      </p:sp>
      <p:sp>
        <p:nvSpPr>
          <p:cNvPr id="3" name="Title 2"/>
          <p:cNvSpPr>
            <a:spLocks noGrp="1"/>
          </p:cNvSpPr>
          <p:nvPr>
            <p:ph type="title"/>
          </p:nvPr>
        </p:nvSpPr>
        <p:spPr/>
        <p:txBody>
          <a:bodyPr/>
          <a:lstStyle/>
          <a:p>
            <a:r>
              <a:rPr lang="en-US" dirty="0"/>
              <a:t>NDI</a:t>
            </a:r>
          </a:p>
        </p:txBody>
      </p:sp>
      <p:sp>
        <p:nvSpPr>
          <p:cNvPr id="4" name="Slide Number Placeholder 3"/>
          <p:cNvSpPr>
            <a:spLocks noGrp="1"/>
          </p:cNvSpPr>
          <p:nvPr>
            <p:ph type="sldNum" sz="quarter" idx="11"/>
          </p:nvPr>
        </p:nvSpPr>
        <p:spPr/>
        <p:txBody>
          <a:bodyPr/>
          <a:lstStyle/>
          <a:p>
            <a:fld id="{D81FF95F-C41E-4A8C-BF0D-8864AFC7802F}" type="slidenum">
              <a:rPr lang="en-US" smtClean="0"/>
              <a:pPr/>
              <a:t>10</a:t>
            </a:fld>
            <a:endParaRPr lang="en-US" dirty="0"/>
          </a:p>
        </p:txBody>
      </p:sp>
    </p:spTree>
    <p:extLst>
      <p:ext uri="{BB962C8B-B14F-4D97-AF65-F5344CB8AC3E}">
        <p14:creationId xmlns:p14="http://schemas.microsoft.com/office/powerpoint/2010/main" val="2542451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lnSpcReduction="10000"/>
          </a:bodyPr>
          <a:lstStyle/>
          <a:p>
            <a:r>
              <a:rPr lang="en-US" dirty="0"/>
              <a:t>Missouri has recently experienced unprecedented growth in revenues (actually had to cut taxes because of it)</a:t>
            </a:r>
          </a:p>
          <a:p>
            <a:r>
              <a:rPr lang="en-US" dirty="0"/>
              <a:t>Governor in his last year wants to leave a legacy</a:t>
            </a:r>
          </a:p>
          <a:p>
            <a:r>
              <a:rPr lang="en-US" dirty="0"/>
              <a:t>Invited all departments to submit “Moonshots”</a:t>
            </a:r>
          </a:p>
          <a:p>
            <a:r>
              <a:rPr lang="en-US" dirty="0"/>
              <a:t>As a department we have submitted a comprehensive Farm Resiliency proposal</a:t>
            </a:r>
          </a:p>
          <a:p>
            <a:pPr lvl="1"/>
            <a:r>
              <a:rPr lang="en-US" dirty="0"/>
              <a:t>10 million per year for landowner contracts</a:t>
            </a:r>
          </a:p>
          <a:p>
            <a:pPr lvl="1"/>
            <a:r>
              <a:rPr lang="en-US" dirty="0"/>
              <a:t>Reduced red tape and faster service for citizens</a:t>
            </a:r>
          </a:p>
          <a:p>
            <a:pPr lvl="1"/>
            <a:r>
              <a:rPr lang="en-US" dirty="0"/>
              <a:t>Ultimate goal is to help farms be able to “weather” the next disaster more intact.</a:t>
            </a:r>
          </a:p>
          <a:p>
            <a:pPr lvl="1"/>
            <a:r>
              <a:rPr lang="en-US" dirty="0"/>
              <a:t>SWCP will have a leading role, but will also bring in other programs such as WRC and Dam Safety as appropriate.</a:t>
            </a:r>
          </a:p>
          <a:p>
            <a:endParaRPr lang="en-US" dirty="0"/>
          </a:p>
        </p:txBody>
      </p:sp>
      <p:sp>
        <p:nvSpPr>
          <p:cNvPr id="3" name="Title 2"/>
          <p:cNvSpPr>
            <a:spLocks noGrp="1"/>
          </p:cNvSpPr>
          <p:nvPr>
            <p:ph type="title"/>
          </p:nvPr>
        </p:nvSpPr>
        <p:spPr/>
        <p:txBody>
          <a:bodyPr/>
          <a:lstStyle/>
          <a:p>
            <a:r>
              <a:rPr lang="en-US" dirty="0"/>
              <a:t>Moonshot</a:t>
            </a:r>
          </a:p>
        </p:txBody>
      </p:sp>
      <p:sp>
        <p:nvSpPr>
          <p:cNvPr id="4" name="Slide Number Placeholder 3"/>
          <p:cNvSpPr>
            <a:spLocks noGrp="1"/>
          </p:cNvSpPr>
          <p:nvPr>
            <p:ph type="sldNum" sz="quarter" idx="11"/>
          </p:nvPr>
        </p:nvSpPr>
        <p:spPr/>
        <p:txBody>
          <a:bodyPr/>
          <a:lstStyle/>
          <a:p>
            <a:fld id="{D81FF95F-C41E-4A8C-BF0D-8864AFC7802F}" type="slidenum">
              <a:rPr lang="en-US" smtClean="0"/>
              <a:pPr/>
              <a:t>11</a:t>
            </a:fld>
            <a:endParaRPr lang="en-US" dirty="0"/>
          </a:p>
        </p:txBody>
      </p:sp>
    </p:spTree>
    <p:extLst>
      <p:ext uri="{BB962C8B-B14F-4D97-AF65-F5344CB8AC3E}">
        <p14:creationId xmlns:p14="http://schemas.microsoft.com/office/powerpoint/2010/main" val="3414106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pPr marL="0" indent="0">
              <a:buNone/>
            </a:pPr>
            <a:r>
              <a:rPr lang="en-US" sz="3600" i="1" dirty="0"/>
              <a:t>“Plan for what is difficult while it is easy, do what is great while it is small.”</a:t>
            </a:r>
          </a:p>
          <a:p>
            <a:pPr marL="0" indent="0">
              <a:buNone/>
            </a:pPr>
            <a:r>
              <a:rPr lang="en-US" sz="3600" dirty="0"/>
              <a:t>	-Sun Tzu, The Art of War</a:t>
            </a:r>
          </a:p>
        </p:txBody>
      </p:sp>
      <p:sp>
        <p:nvSpPr>
          <p:cNvPr id="3" name="Title 2"/>
          <p:cNvSpPr>
            <a:spLocks noGrp="1"/>
          </p:cNvSpPr>
          <p:nvPr>
            <p:ph type="title"/>
          </p:nvPr>
        </p:nvSpPr>
        <p:spPr/>
        <p:txBody>
          <a:bodyPr/>
          <a:lstStyle/>
          <a:p>
            <a:r>
              <a:rPr lang="en-US" dirty="0"/>
              <a:t>Thank you!</a:t>
            </a:r>
          </a:p>
        </p:txBody>
      </p:sp>
      <p:sp>
        <p:nvSpPr>
          <p:cNvPr id="4" name="Slide Number Placeholder 3"/>
          <p:cNvSpPr>
            <a:spLocks noGrp="1"/>
          </p:cNvSpPr>
          <p:nvPr>
            <p:ph type="sldNum" sz="quarter" idx="11"/>
          </p:nvPr>
        </p:nvSpPr>
        <p:spPr/>
        <p:txBody>
          <a:bodyPr/>
          <a:lstStyle/>
          <a:p>
            <a:fld id="{D81FF95F-C41E-4A8C-BF0D-8864AFC7802F}" type="slidenum">
              <a:rPr lang="en-US" smtClean="0"/>
              <a:pPr/>
              <a:t>12</a:t>
            </a:fld>
            <a:endParaRPr lang="en-US" dirty="0"/>
          </a:p>
        </p:txBody>
      </p:sp>
    </p:spTree>
    <p:extLst>
      <p:ext uri="{BB962C8B-B14F-4D97-AF65-F5344CB8AC3E}">
        <p14:creationId xmlns:p14="http://schemas.microsoft.com/office/powerpoint/2010/main" val="3647353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The State of MO is currently experiencing a multi-year drought that is unlike anything in recent memory</a:t>
            </a:r>
          </a:p>
          <a:p>
            <a:r>
              <a:rPr lang="en-US" dirty="0"/>
              <a:t>The Department of Natural Resources, under our current leadership, has made partnering with communities a major priority</a:t>
            </a:r>
          </a:p>
          <a:p>
            <a:r>
              <a:rPr lang="en-US" dirty="0"/>
              <a:t>Agriculture is the number 1 industry in MO (66% of land use)</a:t>
            </a:r>
          </a:p>
          <a:p>
            <a:r>
              <a:rPr lang="en-US" dirty="0"/>
              <a:t>The department leads the coordinated drought response in MO</a:t>
            </a:r>
          </a:p>
        </p:txBody>
      </p:sp>
      <p:sp>
        <p:nvSpPr>
          <p:cNvPr id="3" name="Title 2"/>
          <p:cNvSpPr>
            <a:spLocks noGrp="1"/>
          </p:cNvSpPr>
          <p:nvPr>
            <p:ph type="title"/>
          </p:nvPr>
        </p:nvSpPr>
        <p:spPr/>
        <p:txBody>
          <a:bodyPr/>
          <a:lstStyle/>
          <a:p>
            <a:r>
              <a:rPr lang="en-US" dirty="0"/>
              <a:t>Why Farm Resiliency?</a:t>
            </a:r>
          </a:p>
        </p:txBody>
      </p:sp>
      <p:sp>
        <p:nvSpPr>
          <p:cNvPr id="4" name="Slide Number Placeholder 3"/>
          <p:cNvSpPr>
            <a:spLocks noGrp="1"/>
          </p:cNvSpPr>
          <p:nvPr>
            <p:ph type="sldNum" sz="quarter" idx="11"/>
          </p:nvPr>
        </p:nvSpPr>
        <p:spPr/>
        <p:txBody>
          <a:bodyPr/>
          <a:lstStyle/>
          <a:p>
            <a:fld id="{D81FF95F-C41E-4A8C-BF0D-8864AFC7802F}" type="slidenum">
              <a:rPr lang="en-US" smtClean="0"/>
              <a:pPr/>
              <a:t>2</a:t>
            </a:fld>
            <a:endParaRPr lang="en-US" dirty="0"/>
          </a:p>
        </p:txBody>
      </p:sp>
    </p:spTree>
    <p:extLst>
      <p:ext uri="{BB962C8B-B14F-4D97-AF65-F5344CB8AC3E}">
        <p14:creationId xmlns:p14="http://schemas.microsoft.com/office/powerpoint/2010/main" val="1908059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DNR is partnering with communities to make them more resilient in the following ways</a:t>
            </a:r>
          </a:p>
          <a:p>
            <a:pPr lvl="1"/>
            <a:r>
              <a:rPr lang="en-US" dirty="0"/>
              <a:t>Levee setbacks</a:t>
            </a:r>
          </a:p>
          <a:p>
            <a:pPr lvl="1"/>
            <a:r>
              <a:rPr lang="en-US" dirty="0"/>
              <a:t>Drinking Water Reservoir Construction</a:t>
            </a:r>
          </a:p>
          <a:p>
            <a:pPr lvl="1"/>
            <a:r>
              <a:rPr lang="en-US" dirty="0"/>
              <a:t>Ground water and stream level monitoring</a:t>
            </a:r>
          </a:p>
          <a:p>
            <a:pPr lvl="1"/>
            <a:r>
              <a:rPr lang="en-US" dirty="0"/>
              <a:t>Drinking and Wastewater infrastructure grants</a:t>
            </a:r>
          </a:p>
          <a:p>
            <a:pPr lvl="1"/>
            <a:r>
              <a:rPr lang="en-US" dirty="0"/>
              <a:t>Energy efficiency grants</a:t>
            </a:r>
          </a:p>
          <a:p>
            <a:pPr marL="457177" lvl="1" indent="0">
              <a:buNone/>
            </a:pPr>
            <a:endParaRPr lang="en-US" dirty="0"/>
          </a:p>
          <a:p>
            <a:pPr marL="457177" lvl="1" indent="0">
              <a:buNone/>
            </a:pPr>
            <a:r>
              <a:rPr lang="en-US" dirty="0"/>
              <a:t>Just to name a few…</a:t>
            </a:r>
          </a:p>
          <a:p>
            <a:endParaRPr lang="en-US" dirty="0"/>
          </a:p>
        </p:txBody>
      </p:sp>
      <p:sp>
        <p:nvSpPr>
          <p:cNvPr id="3" name="Title 2"/>
          <p:cNvSpPr>
            <a:spLocks noGrp="1"/>
          </p:cNvSpPr>
          <p:nvPr>
            <p:ph type="title"/>
          </p:nvPr>
        </p:nvSpPr>
        <p:spPr/>
        <p:txBody>
          <a:bodyPr/>
          <a:lstStyle/>
          <a:p>
            <a:r>
              <a:rPr lang="en-US" dirty="0"/>
              <a:t>Community Resilience Efforts</a:t>
            </a:r>
          </a:p>
        </p:txBody>
      </p:sp>
      <p:sp>
        <p:nvSpPr>
          <p:cNvPr id="4" name="Slide Number Placeholder 3"/>
          <p:cNvSpPr>
            <a:spLocks noGrp="1"/>
          </p:cNvSpPr>
          <p:nvPr>
            <p:ph type="sldNum" sz="quarter" idx="11"/>
          </p:nvPr>
        </p:nvSpPr>
        <p:spPr/>
        <p:txBody>
          <a:bodyPr/>
          <a:lstStyle/>
          <a:p>
            <a:fld id="{D81FF95F-C41E-4A8C-BF0D-8864AFC7802F}" type="slidenum">
              <a:rPr lang="en-US" smtClean="0"/>
              <a:pPr/>
              <a:t>3</a:t>
            </a:fld>
            <a:endParaRPr lang="en-US" dirty="0"/>
          </a:p>
        </p:txBody>
      </p:sp>
    </p:spTree>
    <p:extLst>
      <p:ext uri="{BB962C8B-B14F-4D97-AF65-F5344CB8AC3E}">
        <p14:creationId xmlns:p14="http://schemas.microsoft.com/office/powerpoint/2010/main" val="1546767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US" dirty="0"/>
              <a:t>…I order and direct the Director of the Missouri Department of Natural Resources to activate and designate a chairperson for the Drought Assessment Committee and request that all Missouri and federal agencies participate as needed. </a:t>
            </a:r>
          </a:p>
          <a:p>
            <a:pPr marL="0" indent="0">
              <a:buNone/>
            </a:pPr>
            <a:r>
              <a:rPr lang="en-US" dirty="0"/>
              <a:t>I further direct the Director of the Missouri Department of Natural Resources to promote the use of the Condition Monitoring Observer Reports to better identify statewide drought impacts.</a:t>
            </a:r>
          </a:p>
          <a:p>
            <a:pPr marL="0" indent="0">
              <a:buNone/>
            </a:pPr>
            <a:r>
              <a:rPr lang="en-US" dirty="0"/>
              <a:t>I further direct all state agencies to examine how the State can support affected communities, as well as those communities that may be affected in the future, through temporary suspension of administrative rules, appropriations, or other means of support to mitigate the effects of the drought conditions.</a:t>
            </a:r>
          </a:p>
          <a:p>
            <a:endParaRPr lang="en-US" dirty="0"/>
          </a:p>
        </p:txBody>
      </p:sp>
      <p:sp>
        <p:nvSpPr>
          <p:cNvPr id="3" name="Title 2"/>
          <p:cNvSpPr>
            <a:spLocks noGrp="1"/>
          </p:cNvSpPr>
          <p:nvPr>
            <p:ph type="title"/>
          </p:nvPr>
        </p:nvSpPr>
        <p:spPr/>
        <p:txBody>
          <a:bodyPr/>
          <a:lstStyle/>
          <a:p>
            <a:r>
              <a:rPr lang="en-US" dirty="0"/>
              <a:t>EO 22-04</a:t>
            </a:r>
          </a:p>
        </p:txBody>
      </p:sp>
      <p:sp>
        <p:nvSpPr>
          <p:cNvPr id="4" name="Slide Number Placeholder 3"/>
          <p:cNvSpPr>
            <a:spLocks noGrp="1"/>
          </p:cNvSpPr>
          <p:nvPr>
            <p:ph type="sldNum" sz="quarter" idx="11"/>
          </p:nvPr>
        </p:nvSpPr>
        <p:spPr/>
        <p:txBody>
          <a:bodyPr/>
          <a:lstStyle/>
          <a:p>
            <a:fld id="{D81FF95F-C41E-4A8C-BF0D-8864AFC7802F}" type="slidenum">
              <a:rPr lang="en-US" smtClean="0"/>
              <a:pPr/>
              <a:t>4</a:t>
            </a:fld>
            <a:endParaRPr lang="en-US" dirty="0"/>
          </a:p>
        </p:txBody>
      </p:sp>
    </p:spTree>
    <p:extLst>
      <p:ext uri="{BB962C8B-B14F-4D97-AF65-F5344CB8AC3E}">
        <p14:creationId xmlns:p14="http://schemas.microsoft.com/office/powerpoint/2010/main" val="1677739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…I order and direct the Director of the Department of Natural Resources to activate and designate a chairperson for the Drought Assessment Committee and request that all Missouri and federal agencies participate as needed.</a:t>
            </a:r>
          </a:p>
          <a:p>
            <a:pPr marL="0" indent="0">
              <a:buNone/>
            </a:pPr>
            <a:r>
              <a:rPr lang="en-US" dirty="0"/>
              <a:t>I further direct the Director of the Department of Natural Resources to promote the use of the Condition Monitoring Observer Reports (CMOR) to better identify statewide and localized drought impacts.</a:t>
            </a:r>
          </a:p>
          <a:p>
            <a:pPr marL="0" indent="0">
              <a:buNone/>
            </a:pPr>
            <a:r>
              <a:rPr lang="en-US" dirty="0"/>
              <a:t>I further direct all state agencies to provide assistance in mitigating the effects of drought conditions in all affected communities.</a:t>
            </a:r>
          </a:p>
          <a:p>
            <a:pPr marL="0" indent="0">
              <a:buNone/>
            </a:pPr>
            <a:r>
              <a:rPr lang="en-US" dirty="0"/>
              <a:t>This Executive Order shall be effective immediately and shall remain in effect until December 1, 2023, unless terminated or extended by subsequent order.</a:t>
            </a:r>
          </a:p>
          <a:p>
            <a:endParaRPr lang="en-US" dirty="0"/>
          </a:p>
        </p:txBody>
      </p:sp>
      <p:sp>
        <p:nvSpPr>
          <p:cNvPr id="3" name="Title 2"/>
          <p:cNvSpPr>
            <a:spLocks noGrp="1"/>
          </p:cNvSpPr>
          <p:nvPr>
            <p:ph type="title"/>
          </p:nvPr>
        </p:nvSpPr>
        <p:spPr/>
        <p:txBody>
          <a:bodyPr/>
          <a:lstStyle/>
          <a:p>
            <a:r>
              <a:rPr lang="en-US" dirty="0"/>
              <a:t>EO 23-05</a:t>
            </a:r>
          </a:p>
        </p:txBody>
      </p:sp>
      <p:sp>
        <p:nvSpPr>
          <p:cNvPr id="4" name="Slide Number Placeholder 3"/>
          <p:cNvSpPr>
            <a:spLocks noGrp="1"/>
          </p:cNvSpPr>
          <p:nvPr>
            <p:ph type="sldNum" sz="quarter" idx="11"/>
          </p:nvPr>
        </p:nvSpPr>
        <p:spPr/>
        <p:txBody>
          <a:bodyPr/>
          <a:lstStyle/>
          <a:p>
            <a:fld id="{D81FF95F-C41E-4A8C-BF0D-8864AFC7802F}" type="slidenum">
              <a:rPr lang="en-US" smtClean="0"/>
              <a:pPr/>
              <a:t>5</a:t>
            </a:fld>
            <a:endParaRPr lang="en-US" dirty="0"/>
          </a:p>
        </p:txBody>
      </p:sp>
    </p:spTree>
    <p:extLst>
      <p:ext uri="{BB962C8B-B14F-4D97-AF65-F5344CB8AC3E}">
        <p14:creationId xmlns:p14="http://schemas.microsoft.com/office/powerpoint/2010/main" val="2608011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Commission Variances</a:t>
            </a:r>
          </a:p>
          <a:p>
            <a:pPr lvl="1"/>
            <a:r>
              <a:rPr lang="en-US" dirty="0"/>
              <a:t>Suspend grazing school requirement</a:t>
            </a:r>
          </a:p>
          <a:p>
            <a:pPr lvl="1"/>
            <a:r>
              <a:rPr lang="en-US" dirty="0"/>
              <a:t>Allow grazing in exclusion areas</a:t>
            </a:r>
          </a:p>
          <a:p>
            <a:pPr lvl="1"/>
            <a:r>
              <a:rPr lang="en-US" dirty="0"/>
              <a:t>Allow haying of cover crops</a:t>
            </a:r>
          </a:p>
          <a:p>
            <a:pPr lvl="1"/>
            <a:r>
              <a:rPr lang="en-US" dirty="0"/>
              <a:t>Allow reseedings</a:t>
            </a:r>
          </a:p>
          <a:p>
            <a:pPr lvl="1"/>
            <a:r>
              <a:rPr lang="en-US" dirty="0"/>
              <a:t>Pond Cleanout</a:t>
            </a:r>
          </a:p>
          <a:p>
            <a:r>
              <a:rPr lang="en-US" dirty="0"/>
              <a:t>All reactionary and limited in scope due to funding source requirements</a:t>
            </a:r>
          </a:p>
        </p:txBody>
      </p:sp>
      <p:sp>
        <p:nvSpPr>
          <p:cNvPr id="3" name="Title 2"/>
          <p:cNvSpPr>
            <a:spLocks noGrp="1"/>
          </p:cNvSpPr>
          <p:nvPr>
            <p:ph type="title"/>
          </p:nvPr>
        </p:nvSpPr>
        <p:spPr/>
        <p:txBody>
          <a:bodyPr/>
          <a:lstStyle/>
          <a:p>
            <a:r>
              <a:rPr lang="en-US" dirty="0"/>
              <a:t>Historical Response</a:t>
            </a:r>
          </a:p>
        </p:txBody>
      </p:sp>
      <p:sp>
        <p:nvSpPr>
          <p:cNvPr id="4" name="Slide Number Placeholder 3"/>
          <p:cNvSpPr>
            <a:spLocks noGrp="1"/>
          </p:cNvSpPr>
          <p:nvPr>
            <p:ph type="sldNum" sz="quarter" idx="11"/>
          </p:nvPr>
        </p:nvSpPr>
        <p:spPr/>
        <p:txBody>
          <a:bodyPr/>
          <a:lstStyle/>
          <a:p>
            <a:fld id="{D81FF95F-C41E-4A8C-BF0D-8864AFC7802F}" type="slidenum">
              <a:rPr lang="en-US" smtClean="0"/>
              <a:pPr/>
              <a:t>6</a:t>
            </a:fld>
            <a:endParaRPr lang="en-US" dirty="0"/>
          </a:p>
        </p:txBody>
      </p:sp>
    </p:spTree>
    <p:extLst>
      <p:ext uri="{BB962C8B-B14F-4D97-AF65-F5344CB8AC3E}">
        <p14:creationId xmlns:p14="http://schemas.microsoft.com/office/powerpoint/2010/main" val="39367399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US" dirty="0"/>
              <a:t>Has been implemented in response to drought a couple times recently	</a:t>
            </a:r>
          </a:p>
          <a:p>
            <a:pPr lvl="1"/>
            <a:r>
              <a:rPr lang="en-US" dirty="0"/>
              <a:t>Demand is extremely high in drought years</a:t>
            </a:r>
          </a:p>
          <a:p>
            <a:pPr lvl="2"/>
            <a:r>
              <a:rPr lang="en-US" dirty="0"/>
              <a:t>Limited to cost-share ponds</a:t>
            </a:r>
          </a:p>
          <a:p>
            <a:pPr lvl="2"/>
            <a:r>
              <a:rPr lang="en-US" dirty="0"/>
              <a:t>What to do with sediment</a:t>
            </a:r>
          </a:p>
          <a:p>
            <a:pPr lvl="2"/>
            <a:r>
              <a:rPr lang="en-US" dirty="0"/>
              <a:t>Very low utilization</a:t>
            </a:r>
          </a:p>
          <a:p>
            <a:pPr lvl="2"/>
            <a:r>
              <a:rPr lang="en-US" dirty="0"/>
              <a:t>What is the conservation benefit?</a:t>
            </a:r>
          </a:p>
          <a:p>
            <a:pPr marL="457177" lvl="1" indent="0">
              <a:buNone/>
            </a:pPr>
            <a:endParaRPr lang="en-US" dirty="0"/>
          </a:p>
        </p:txBody>
      </p:sp>
      <p:sp>
        <p:nvSpPr>
          <p:cNvPr id="3" name="Title 2"/>
          <p:cNvSpPr>
            <a:spLocks noGrp="1"/>
          </p:cNvSpPr>
          <p:nvPr>
            <p:ph type="title"/>
          </p:nvPr>
        </p:nvSpPr>
        <p:spPr/>
        <p:txBody>
          <a:bodyPr/>
          <a:lstStyle/>
          <a:p>
            <a:r>
              <a:rPr lang="en-US" dirty="0"/>
              <a:t>E.g. Pond Cleanout</a:t>
            </a:r>
          </a:p>
        </p:txBody>
      </p:sp>
      <p:sp>
        <p:nvSpPr>
          <p:cNvPr id="4" name="Slide Number Placeholder 3"/>
          <p:cNvSpPr>
            <a:spLocks noGrp="1"/>
          </p:cNvSpPr>
          <p:nvPr>
            <p:ph type="sldNum" sz="quarter" idx="11"/>
          </p:nvPr>
        </p:nvSpPr>
        <p:spPr/>
        <p:txBody>
          <a:bodyPr/>
          <a:lstStyle/>
          <a:p>
            <a:fld id="{D81FF95F-C41E-4A8C-BF0D-8864AFC7802F}" type="slidenum">
              <a:rPr lang="en-US" smtClean="0"/>
              <a:pPr/>
              <a:t>7</a:t>
            </a:fld>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26942" y="2342449"/>
            <a:ext cx="4955761" cy="3399170"/>
          </a:xfrm>
          <a:prstGeom prst="rect">
            <a:avLst/>
          </a:prstGeom>
        </p:spPr>
      </p:pic>
    </p:spTree>
    <p:extLst>
      <p:ext uri="{BB962C8B-B14F-4D97-AF65-F5344CB8AC3E}">
        <p14:creationId xmlns:p14="http://schemas.microsoft.com/office/powerpoint/2010/main" val="5613914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Initial Request</a:t>
            </a:r>
          </a:p>
        </p:txBody>
      </p:sp>
      <p:sp>
        <p:nvSpPr>
          <p:cNvPr id="4" name="Slide Number Placeholder 3"/>
          <p:cNvSpPr>
            <a:spLocks noGrp="1"/>
          </p:cNvSpPr>
          <p:nvPr>
            <p:ph type="sldNum" sz="quarter" idx="11"/>
          </p:nvPr>
        </p:nvSpPr>
        <p:spPr/>
        <p:txBody>
          <a:bodyPr/>
          <a:lstStyle/>
          <a:p>
            <a:fld id="{D81FF95F-C41E-4A8C-BF0D-8864AFC7802F}" type="slidenum">
              <a:rPr lang="en-US" smtClean="0"/>
              <a:pPr/>
              <a:t>8</a:t>
            </a:fld>
            <a:endParaRPr lang="en-US" dirty="0"/>
          </a:p>
        </p:txBody>
      </p:sp>
      <p:pic>
        <p:nvPicPr>
          <p:cNvPr id="6" name="Picture 5"/>
          <p:cNvPicPr>
            <a:picLocks noChangeAspect="1"/>
          </p:cNvPicPr>
          <p:nvPr/>
        </p:nvPicPr>
        <p:blipFill>
          <a:blip r:embed="rId2"/>
          <a:stretch>
            <a:fillRect/>
          </a:stretch>
        </p:blipFill>
        <p:spPr>
          <a:xfrm>
            <a:off x="446532" y="1205742"/>
            <a:ext cx="11241024" cy="4352544"/>
          </a:xfrm>
          <a:prstGeom prst="rect">
            <a:avLst/>
          </a:prstGeom>
        </p:spPr>
      </p:pic>
    </p:spTree>
    <p:extLst>
      <p:ext uri="{BB962C8B-B14F-4D97-AF65-F5344CB8AC3E}">
        <p14:creationId xmlns:p14="http://schemas.microsoft.com/office/powerpoint/2010/main" val="3914490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fontScale="92500" lnSpcReduction="20000"/>
          </a:bodyPr>
          <a:lstStyle/>
          <a:p>
            <a:r>
              <a:rPr lang="en-US" dirty="0"/>
              <a:t>RCPP</a:t>
            </a:r>
          </a:p>
          <a:p>
            <a:pPr lvl="1"/>
            <a:r>
              <a:rPr lang="en-US" dirty="0"/>
              <a:t>Proposal Submitted entitled “Increasing on-farm Resilience to Drought and Flood in Missouri</a:t>
            </a:r>
          </a:p>
          <a:p>
            <a:pPr lvl="2"/>
            <a:r>
              <a:rPr lang="en-US" dirty="0"/>
              <a:t>Focused on livestock producers</a:t>
            </a:r>
          </a:p>
          <a:p>
            <a:pPr lvl="2"/>
            <a:r>
              <a:rPr lang="en-US" dirty="0"/>
              <a:t>Wide ranging support from public and private partners</a:t>
            </a:r>
          </a:p>
          <a:p>
            <a:pPr lvl="2"/>
            <a:r>
              <a:rPr lang="en-US" dirty="0"/>
              <a:t>Uses current EQUIP infrastructure but a different approach</a:t>
            </a:r>
          </a:p>
          <a:p>
            <a:r>
              <a:rPr lang="en-US" dirty="0"/>
              <a:t>“This shift in focus from a resource evaluation to one that seeks to achieve the most economical solution to drought and flood resiliency while protecting natural resources is notable. The three original goals of the US Farm Bill are to keep food prices fair for farmers and consumers, ensure an adequate food supply, and protect and sustain the country’s vital natural resources. In light of Missouri’s experience with the droughts of 2022 and 2023, and the serious impacts to the livestock industry, it is more important than ever to assist livestock producers in achieving resiliency so that livestock continue to be raised affordably in Missouri for both farmers and consumers, even during times of drought and floods.”</a:t>
            </a:r>
          </a:p>
        </p:txBody>
      </p:sp>
      <p:sp>
        <p:nvSpPr>
          <p:cNvPr id="3" name="Title 2"/>
          <p:cNvSpPr>
            <a:spLocks noGrp="1"/>
          </p:cNvSpPr>
          <p:nvPr>
            <p:ph type="title"/>
          </p:nvPr>
        </p:nvSpPr>
        <p:spPr/>
        <p:txBody>
          <a:bodyPr/>
          <a:lstStyle/>
          <a:p>
            <a:r>
              <a:rPr lang="en-US" dirty="0"/>
              <a:t>Where are we heading now</a:t>
            </a:r>
          </a:p>
        </p:txBody>
      </p:sp>
      <p:sp>
        <p:nvSpPr>
          <p:cNvPr id="4" name="Slide Number Placeholder 3"/>
          <p:cNvSpPr>
            <a:spLocks noGrp="1"/>
          </p:cNvSpPr>
          <p:nvPr>
            <p:ph type="sldNum" sz="quarter" idx="11"/>
          </p:nvPr>
        </p:nvSpPr>
        <p:spPr/>
        <p:txBody>
          <a:bodyPr/>
          <a:lstStyle/>
          <a:p>
            <a:fld id="{D81FF95F-C41E-4A8C-BF0D-8864AFC7802F}" type="slidenum">
              <a:rPr lang="en-US" smtClean="0"/>
              <a:pPr/>
              <a:t>9</a:t>
            </a:fld>
            <a:endParaRPr lang="en-US" dirty="0"/>
          </a:p>
        </p:txBody>
      </p:sp>
    </p:spTree>
    <p:extLst>
      <p:ext uri="{BB962C8B-B14F-4D97-AF65-F5344CB8AC3E}">
        <p14:creationId xmlns:p14="http://schemas.microsoft.com/office/powerpoint/2010/main" val="514521492"/>
      </p:ext>
    </p:extLst>
  </p:cSld>
  <p:clrMapOvr>
    <a:masterClrMapping/>
  </p:clrMapOvr>
</p:sld>
</file>

<file path=ppt/theme/theme1.xml><?xml version="1.0" encoding="utf-8"?>
<a:theme xmlns:a="http://schemas.openxmlformats.org/drawingml/2006/main" name="Office Theme">
  <a:themeElements>
    <a:clrScheme name="DNR Presentation">
      <a:dk1>
        <a:srgbClr val="2E799E"/>
      </a:dk1>
      <a:lt1>
        <a:sysClr val="window" lastClr="FFFFFF"/>
      </a:lt1>
      <a:dk2>
        <a:srgbClr val="609941"/>
      </a:dk2>
      <a:lt2>
        <a:srgbClr val="E7E6E6"/>
      </a:lt2>
      <a:accent1>
        <a:srgbClr val="8C5630"/>
      </a:accent1>
      <a:accent2>
        <a:srgbClr val="000000"/>
      </a:accent2>
      <a:accent3>
        <a:srgbClr val="7F7F7F"/>
      </a:accent3>
      <a:accent4>
        <a:srgbClr val="FFC000"/>
      </a:accent4>
      <a:accent5>
        <a:srgbClr val="4472C4"/>
      </a:accent5>
      <a:accent6>
        <a:srgbClr val="70AD47"/>
      </a:accent6>
      <a:hlink>
        <a:srgbClr val="0563C1"/>
      </a:hlink>
      <a:folHlink>
        <a:srgbClr val="954F72"/>
      </a:folHlink>
    </a:clrScheme>
    <a:fontScheme name="DNR Fonts">
      <a:majorFont>
        <a:latin typeface="Tw Cen MT"/>
        <a:ea typeface=""/>
        <a:cs typeface=""/>
      </a:majorFont>
      <a:minorFont>
        <a:latin typeface="Cambr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2476</TotalTime>
  <Words>789</Words>
  <Application>Microsoft Office PowerPoint</Application>
  <PresentationFormat>Widescreen</PresentationFormat>
  <Paragraphs>77</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Cambria</vt:lpstr>
      <vt:lpstr>Tw Cen MT</vt:lpstr>
      <vt:lpstr>Office Theme</vt:lpstr>
      <vt:lpstr>Building On-Farm Resiliency to Flood and Drought</vt:lpstr>
      <vt:lpstr>Why Farm Resiliency?</vt:lpstr>
      <vt:lpstr>Community Resilience Efforts</vt:lpstr>
      <vt:lpstr>EO 22-04</vt:lpstr>
      <vt:lpstr>EO 23-05</vt:lpstr>
      <vt:lpstr>Historical Response</vt:lpstr>
      <vt:lpstr>E.g. Pond Cleanout</vt:lpstr>
      <vt:lpstr>Initial Request</vt:lpstr>
      <vt:lpstr>Where are we heading now</vt:lpstr>
      <vt:lpstr>NDI</vt:lpstr>
      <vt:lpstr>Moonshot</vt:lpstr>
      <vt:lpstr>Thank you!</vt:lpstr>
    </vt:vector>
  </TitlesOfParts>
  <Company>State of Missouri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Beydler, Hylan</dc:creator>
  <cp:lastModifiedBy>Ray Ledgerwood</cp:lastModifiedBy>
  <cp:revision>63</cp:revision>
  <cp:lastPrinted>2020-03-11T16:18:11Z</cp:lastPrinted>
  <dcterms:created xsi:type="dcterms:W3CDTF">2019-08-12T15:01:45Z</dcterms:created>
  <dcterms:modified xsi:type="dcterms:W3CDTF">2023-09-22T05:00:24Z</dcterms:modified>
</cp:coreProperties>
</file>